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6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D339-88D3-445C-B748-7D4E884CA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4DA8D8-4C60-4230-9463-050FE830B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847EE9-FEEC-4FF1-BF65-51CDEB514958}"/>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583B4950-802A-4DCF-A50C-C0828BC6B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A36F05-CAD7-46C6-A2A5-12FFA91A84A4}"/>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1089730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2157-DD3B-48CF-8F0F-A9CC5B0FBAF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4C35E6-64B2-4B78-9D89-3505923527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6E95E9-1F70-47EF-A8E2-D2BDA86B2838}"/>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E2F39DB1-35B2-42A9-969E-416C78A93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21A73-3D21-4EB2-B585-A8ACC6DD6D2E}"/>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3438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6A881-0D34-46F8-850F-D407E376F3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403044-99DF-4197-BFBA-96079CCD89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0DA6F5-169A-4E14-BD4D-278D39C54D0D}"/>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60FF4F46-B1CC-4A10-BF2E-B4B8D0D12A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B3A6AB-9DE0-41E9-9609-3D2B1FA69C35}"/>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21752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A429-3E65-4BA5-AB45-BDA6841C63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BE8A3-8434-4A5D-8610-EEEC7BEC1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78F45-41EC-4A7E-8A4B-642E8712E38A}"/>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BCC8919A-0084-478F-9776-EBF3205AA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93D585-04F4-48BE-9796-06C7172003AA}"/>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405884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60C5-DD96-4224-99DF-1B10BA204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393B82-7225-480C-B71B-302B8D310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A3E2E-C069-4484-A986-37D7F38FE91C}"/>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0C50E1D6-E162-4779-A3F4-03BB4C6DA7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FD0EA-B17A-435B-92D0-24406280E294}"/>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4136051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EBAE-25CB-4323-97F0-526124F2AC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2E1171-8C49-4B52-B463-AC8E8B9979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A3CEEE-E721-4911-823F-52E97A2F3C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3A454E-79B1-4934-B292-140CD0127520}"/>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6" name="Footer Placeholder 5">
            <a:extLst>
              <a:ext uri="{FF2B5EF4-FFF2-40B4-BE49-F238E27FC236}">
                <a16:creationId xmlns:a16="http://schemas.microsoft.com/office/drawing/2014/main" id="{7408B8DA-4B94-48DB-AE44-5714ECD9B0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E4202-3919-4B2A-80EB-48154E6F3444}"/>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1499245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2660C-2AF1-4670-86E1-78714AC0C8A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F6A4F3-D16A-4299-9AEA-08905036A3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F8D169-7AEF-40F3-B623-82D1E3EF81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F10DCC-AD17-40CC-B6FF-13BEA46F75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B9C165-3C1F-4E3B-88ED-F2A51BA3D4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DD1CFC-F937-415A-83F1-C0BB73F0AAF4}"/>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8" name="Footer Placeholder 7">
            <a:extLst>
              <a:ext uri="{FF2B5EF4-FFF2-40B4-BE49-F238E27FC236}">
                <a16:creationId xmlns:a16="http://schemas.microsoft.com/office/drawing/2014/main" id="{6378214F-B3A8-489E-AE17-243A22E010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CEED28-6714-447E-9D9E-D22E3BAB325F}"/>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285124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0E23-71E0-40FA-AF14-8617039120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DD23F3-8BE4-4724-97AE-A1843D9756D1}"/>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4" name="Footer Placeholder 3">
            <a:extLst>
              <a:ext uri="{FF2B5EF4-FFF2-40B4-BE49-F238E27FC236}">
                <a16:creationId xmlns:a16="http://schemas.microsoft.com/office/drawing/2014/main" id="{30D5F23C-F5AB-4E73-A651-F2428CE01F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FB8982-89B8-444C-8EF7-07B689ABD51F}"/>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377911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FBB05-6B72-4963-B412-212A4AC28E3D}"/>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3" name="Footer Placeholder 2">
            <a:extLst>
              <a:ext uri="{FF2B5EF4-FFF2-40B4-BE49-F238E27FC236}">
                <a16:creationId xmlns:a16="http://schemas.microsoft.com/office/drawing/2014/main" id="{26F67725-85C6-465F-8721-13B3836869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E845EA-DD70-44EE-AA09-038F250C7196}"/>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1717968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3A40-3505-47F8-88A5-AD5E7A832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661D6A-E527-4B84-92C9-B2A0A40B12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175C19-E91C-4156-8E3C-2EDE25CD5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86FA6F-B05A-4B4A-93B6-2ADAAD7C1812}"/>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6" name="Footer Placeholder 5">
            <a:extLst>
              <a:ext uri="{FF2B5EF4-FFF2-40B4-BE49-F238E27FC236}">
                <a16:creationId xmlns:a16="http://schemas.microsoft.com/office/drawing/2014/main" id="{F6BBAAEA-79CA-4B5B-ADE9-D2761216B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E6572A-9DE3-4FC0-A202-D9F7272CAB44}"/>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227767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6300-0376-48FA-A82C-F5C7DD88A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61EBF0-5ADF-40F0-BC6B-1DD8F7C7E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0CE449-505F-46D4-BACE-8196C11C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ABAD1-0A20-43C9-AE95-11F24672769A}"/>
              </a:ext>
            </a:extLst>
          </p:cNvPr>
          <p:cNvSpPr>
            <a:spLocks noGrp="1"/>
          </p:cNvSpPr>
          <p:nvPr>
            <p:ph type="dt" sz="half" idx="10"/>
          </p:nvPr>
        </p:nvSpPr>
        <p:spPr/>
        <p:txBody>
          <a:bodyPr/>
          <a:lstStyle/>
          <a:p>
            <a:fld id="{AB5121BF-18E4-4C91-81CF-E93C574D5C29}" type="datetimeFigureOut">
              <a:rPr lang="en-GB" smtClean="0"/>
              <a:t>23/06/2020</a:t>
            </a:fld>
            <a:endParaRPr lang="en-GB"/>
          </a:p>
        </p:txBody>
      </p:sp>
      <p:sp>
        <p:nvSpPr>
          <p:cNvPr id="6" name="Footer Placeholder 5">
            <a:extLst>
              <a:ext uri="{FF2B5EF4-FFF2-40B4-BE49-F238E27FC236}">
                <a16:creationId xmlns:a16="http://schemas.microsoft.com/office/drawing/2014/main" id="{60E1CD27-8C37-4C12-96EF-CAB32A461D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754C1-5C6F-4DCF-94E4-964C33DA72C1}"/>
              </a:ext>
            </a:extLst>
          </p:cNvPr>
          <p:cNvSpPr>
            <a:spLocks noGrp="1"/>
          </p:cNvSpPr>
          <p:nvPr>
            <p:ph type="sldNum" sz="quarter" idx="12"/>
          </p:nvPr>
        </p:nvSpPr>
        <p:spPr/>
        <p:txBody>
          <a:bodyPr/>
          <a:lstStyle/>
          <a:p>
            <a:fld id="{C9FA6906-6135-444A-A69A-66B5486293A3}" type="slidenum">
              <a:rPr lang="en-GB" smtClean="0"/>
              <a:t>‹#›</a:t>
            </a:fld>
            <a:endParaRPr lang="en-GB"/>
          </a:p>
        </p:txBody>
      </p:sp>
    </p:spTree>
    <p:extLst>
      <p:ext uri="{BB962C8B-B14F-4D97-AF65-F5344CB8AC3E}">
        <p14:creationId xmlns:p14="http://schemas.microsoft.com/office/powerpoint/2010/main" val="76475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10934-A3F7-4B21-AC96-365A889EE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B8F429-0151-4746-9133-267D3BE711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029118-E076-407A-AC27-FDAF1A7332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121BF-18E4-4C91-81CF-E93C574D5C29}" type="datetimeFigureOut">
              <a:rPr lang="en-GB" smtClean="0"/>
              <a:t>23/06/2020</a:t>
            </a:fld>
            <a:endParaRPr lang="en-GB"/>
          </a:p>
        </p:txBody>
      </p:sp>
      <p:sp>
        <p:nvSpPr>
          <p:cNvPr id="5" name="Footer Placeholder 4">
            <a:extLst>
              <a:ext uri="{FF2B5EF4-FFF2-40B4-BE49-F238E27FC236}">
                <a16:creationId xmlns:a16="http://schemas.microsoft.com/office/drawing/2014/main" id="{4AF9DBD5-6EF0-4027-BA6C-C4FF561ABC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2493BA-A41B-43D8-B3FA-F530E4CDE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A6906-6135-444A-A69A-66B5486293A3}" type="slidenum">
              <a:rPr lang="en-GB" smtClean="0"/>
              <a:t>‹#›</a:t>
            </a:fld>
            <a:endParaRPr lang="en-GB"/>
          </a:p>
        </p:txBody>
      </p:sp>
    </p:spTree>
    <p:extLst>
      <p:ext uri="{BB962C8B-B14F-4D97-AF65-F5344CB8AC3E}">
        <p14:creationId xmlns:p14="http://schemas.microsoft.com/office/powerpoint/2010/main" val="378832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209FEE-8247-49FC-AB13-1A1944B48CE7}"/>
              </a:ext>
            </a:extLst>
          </p:cNvPr>
          <p:cNvPicPr>
            <a:picLocks noChangeAspect="1"/>
          </p:cNvPicPr>
          <p:nvPr/>
        </p:nvPicPr>
        <p:blipFill>
          <a:blip r:embed="rId2"/>
          <a:stretch>
            <a:fillRect/>
          </a:stretch>
        </p:blipFill>
        <p:spPr>
          <a:xfrm>
            <a:off x="4154750" y="0"/>
            <a:ext cx="8037250" cy="6858000"/>
          </a:xfrm>
          <a:prstGeom prst="rect">
            <a:avLst/>
          </a:prstGeom>
        </p:spPr>
      </p:pic>
      <p:pic>
        <p:nvPicPr>
          <p:cNvPr id="4" name="Picture 3">
            <a:extLst>
              <a:ext uri="{FF2B5EF4-FFF2-40B4-BE49-F238E27FC236}">
                <a16:creationId xmlns:a16="http://schemas.microsoft.com/office/drawing/2014/main" id="{9E2D15FB-4C1D-4F0C-80F7-6B49FDCD3D37}"/>
              </a:ext>
            </a:extLst>
          </p:cNvPr>
          <p:cNvPicPr>
            <a:picLocks noChangeAspect="1"/>
          </p:cNvPicPr>
          <p:nvPr/>
        </p:nvPicPr>
        <p:blipFill>
          <a:blip r:embed="rId3"/>
          <a:stretch>
            <a:fillRect/>
          </a:stretch>
        </p:blipFill>
        <p:spPr>
          <a:xfrm>
            <a:off x="-32551" y="2645546"/>
            <a:ext cx="5415380" cy="4212454"/>
          </a:xfrm>
          <a:prstGeom prst="rect">
            <a:avLst/>
          </a:prstGeom>
        </p:spPr>
      </p:pic>
      <p:sp>
        <p:nvSpPr>
          <p:cNvPr id="2" name="Title 1">
            <a:extLst>
              <a:ext uri="{FF2B5EF4-FFF2-40B4-BE49-F238E27FC236}">
                <a16:creationId xmlns:a16="http://schemas.microsoft.com/office/drawing/2014/main" id="{5CDA1DA7-E6DA-471C-8806-C54DD9429060}"/>
              </a:ext>
            </a:extLst>
          </p:cNvPr>
          <p:cNvSpPr>
            <a:spLocks noGrp="1"/>
          </p:cNvSpPr>
          <p:nvPr>
            <p:ph type="ctrTitle"/>
          </p:nvPr>
        </p:nvSpPr>
        <p:spPr>
          <a:xfrm>
            <a:off x="-614224" y="399279"/>
            <a:ext cx="8473274" cy="3029721"/>
          </a:xfrm>
        </p:spPr>
        <p:txBody>
          <a:bodyPr>
            <a:normAutofit/>
          </a:bodyPr>
          <a:lstStyle/>
          <a:p>
            <a:r>
              <a:rPr lang="en-GB" b="1" dirty="0">
                <a:effectLst>
                  <a:outerShdw blurRad="38100" dist="38100" dir="2700000" algn="tl">
                    <a:srgbClr val="000000">
                      <a:alpha val="43137"/>
                    </a:srgbClr>
                  </a:outerShdw>
                </a:effectLst>
              </a:rPr>
              <a:t>5 ways to combat Wrist and Elbow pain</a:t>
            </a:r>
            <a:br>
              <a:rPr lang="en-GB" b="1" dirty="0">
                <a:effectLst>
                  <a:outerShdw blurRad="38100" dist="38100" dir="2700000" algn="tl">
                    <a:srgbClr val="000000">
                      <a:alpha val="43137"/>
                    </a:srgbClr>
                  </a:outerShdw>
                </a:effectLst>
              </a:rPr>
            </a:br>
            <a:endParaRPr lang="en-GB" b="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E76950D7-2DEA-4479-8004-2E848045B8FC}"/>
              </a:ext>
            </a:extLst>
          </p:cNvPr>
          <p:cNvSpPr txBox="1"/>
          <p:nvPr/>
        </p:nvSpPr>
        <p:spPr>
          <a:xfrm>
            <a:off x="0" y="5743575"/>
            <a:ext cx="1943100" cy="646331"/>
          </a:xfrm>
          <a:prstGeom prst="rect">
            <a:avLst/>
          </a:prstGeom>
          <a:noFill/>
        </p:spPr>
        <p:txBody>
          <a:bodyPr wrap="square" rtlCol="0">
            <a:spAutoFit/>
          </a:bodyPr>
          <a:lstStyle/>
          <a:p>
            <a:r>
              <a:rPr lang="en-GB" dirty="0"/>
              <a:t>By Andre De Oliveira</a:t>
            </a:r>
          </a:p>
        </p:txBody>
      </p:sp>
    </p:spTree>
    <p:extLst>
      <p:ext uri="{BB962C8B-B14F-4D97-AF65-F5344CB8AC3E}">
        <p14:creationId xmlns:p14="http://schemas.microsoft.com/office/powerpoint/2010/main" val="135615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73E095-A406-4B7F-92E7-0914D049032D}"/>
              </a:ext>
            </a:extLst>
          </p:cNvPr>
          <p:cNvPicPr>
            <a:picLocks noChangeAspect="1"/>
          </p:cNvPicPr>
          <p:nvPr/>
        </p:nvPicPr>
        <p:blipFill>
          <a:blip r:embed="rId2"/>
          <a:stretch>
            <a:fillRect/>
          </a:stretch>
        </p:blipFill>
        <p:spPr>
          <a:xfrm>
            <a:off x="2181225" y="1628776"/>
            <a:ext cx="7400925" cy="2638425"/>
          </a:xfrm>
          <a:prstGeom prst="rect">
            <a:avLst/>
          </a:prstGeom>
        </p:spPr>
      </p:pic>
      <p:sp>
        <p:nvSpPr>
          <p:cNvPr id="2" name="Title 1">
            <a:extLst>
              <a:ext uri="{FF2B5EF4-FFF2-40B4-BE49-F238E27FC236}">
                <a16:creationId xmlns:a16="http://schemas.microsoft.com/office/drawing/2014/main" id="{E55A3D83-2DE5-452C-9425-109959987921}"/>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Slacken the thumb</a:t>
            </a:r>
            <a:endParaRPr lang="en-GB" dirty="0"/>
          </a:p>
        </p:txBody>
      </p:sp>
      <p:sp>
        <p:nvSpPr>
          <p:cNvPr id="3" name="Content Placeholder 2">
            <a:extLst>
              <a:ext uri="{FF2B5EF4-FFF2-40B4-BE49-F238E27FC236}">
                <a16:creationId xmlns:a16="http://schemas.microsoft.com/office/drawing/2014/main" id="{478D1606-BA5D-484E-850D-263173438010}"/>
              </a:ext>
            </a:extLst>
          </p:cNvPr>
          <p:cNvSpPr>
            <a:spLocks noGrp="1"/>
          </p:cNvSpPr>
          <p:nvPr>
            <p:ph idx="1"/>
          </p:nvPr>
        </p:nvSpPr>
        <p:spPr>
          <a:xfrm>
            <a:off x="1149839" y="4629150"/>
            <a:ext cx="10515600" cy="3290888"/>
          </a:xfrm>
        </p:spPr>
        <p:txBody>
          <a:bodyPr/>
          <a:lstStyle/>
          <a:p>
            <a:pPr marL="0" indent="0">
              <a:buNone/>
            </a:pPr>
            <a:r>
              <a:rPr lang="en-US" dirty="0"/>
              <a:t>Gently squeeze your thumb and palm together so that your little finger and thumb are touching. Hold at least two minutes.</a:t>
            </a:r>
          </a:p>
          <a:p>
            <a:pPr marL="0" indent="0">
              <a:buNone/>
            </a:pPr>
            <a:r>
              <a:rPr lang="en-US" dirty="0"/>
              <a:t>If you are treating Carpal Tunnel Syndrome, keep your wrist straight. A bent wrist could bring on numbness or tingling.</a:t>
            </a:r>
            <a:endParaRPr lang="en-GB" dirty="0"/>
          </a:p>
        </p:txBody>
      </p:sp>
      <p:sp>
        <p:nvSpPr>
          <p:cNvPr id="6" name="TextBox 5">
            <a:extLst>
              <a:ext uri="{FF2B5EF4-FFF2-40B4-BE49-F238E27FC236}">
                <a16:creationId xmlns:a16="http://schemas.microsoft.com/office/drawing/2014/main" id="{84E295B6-A5EF-43F5-9885-AC1F4E3E4784}"/>
              </a:ext>
            </a:extLst>
          </p:cNvPr>
          <p:cNvSpPr txBox="1"/>
          <p:nvPr/>
        </p:nvSpPr>
        <p:spPr>
          <a:xfrm>
            <a:off x="-266700" y="-142875"/>
            <a:ext cx="1499578" cy="7143750"/>
          </a:xfrm>
          <a:prstGeom prst="rect">
            <a:avLst/>
          </a:prstGeom>
          <a:noFill/>
        </p:spPr>
        <p:txBody>
          <a:bodyPr vert="wordArtVert" wrap="square" rtlCol="0">
            <a:spAutoFit/>
          </a:bodyPr>
          <a:lstStyle/>
          <a:p>
            <a:r>
              <a:rPr lang="en-GB" sz="7200" b="1" i="1" dirty="0">
                <a:effectLst>
                  <a:outerShdw blurRad="38100" dist="38100" dir="2700000" algn="tl">
                    <a:srgbClr val="000000">
                      <a:alpha val="43137"/>
                    </a:srgbClr>
                  </a:outerShdw>
                </a:effectLst>
              </a:rPr>
              <a:t>WRIST</a:t>
            </a:r>
          </a:p>
        </p:txBody>
      </p:sp>
    </p:spTree>
    <p:extLst>
      <p:ext uri="{BB962C8B-B14F-4D97-AF65-F5344CB8AC3E}">
        <p14:creationId xmlns:p14="http://schemas.microsoft.com/office/powerpoint/2010/main" val="257646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C59F65-F22D-4B4A-8589-2572E4FDEAD1}"/>
              </a:ext>
            </a:extLst>
          </p:cNvPr>
          <p:cNvPicPr>
            <a:picLocks noChangeAspect="1"/>
          </p:cNvPicPr>
          <p:nvPr/>
        </p:nvPicPr>
        <p:blipFill>
          <a:blip r:embed="rId2"/>
          <a:stretch>
            <a:fillRect/>
          </a:stretch>
        </p:blipFill>
        <p:spPr>
          <a:xfrm>
            <a:off x="2746454" y="2533650"/>
            <a:ext cx="7172325" cy="2895600"/>
          </a:xfrm>
          <a:prstGeom prst="rect">
            <a:avLst/>
          </a:prstGeom>
        </p:spPr>
      </p:pic>
      <p:sp>
        <p:nvSpPr>
          <p:cNvPr id="2" name="Title 1">
            <a:extLst>
              <a:ext uri="{FF2B5EF4-FFF2-40B4-BE49-F238E27FC236}">
                <a16:creationId xmlns:a16="http://schemas.microsoft.com/office/drawing/2014/main" id="{C649DF5B-9495-46BE-B8F0-0EDDD3F8DBE5}"/>
              </a:ext>
            </a:extLst>
          </p:cNvPr>
          <p:cNvSpPr>
            <a:spLocks noGrp="1"/>
          </p:cNvSpPr>
          <p:nvPr>
            <p:ph type="title"/>
          </p:nvPr>
        </p:nvSpPr>
        <p:spPr>
          <a:xfrm>
            <a:off x="1076325" y="107156"/>
            <a:ext cx="10515600" cy="1325563"/>
          </a:xfrm>
        </p:spPr>
        <p:txBody>
          <a:bodyPr>
            <a:normAutofit/>
          </a:bodyPr>
          <a:lstStyle/>
          <a:p>
            <a:r>
              <a:rPr lang="en-US" sz="4000" b="1" dirty="0">
                <a:effectLst>
                  <a:outerShdw blurRad="38100" dist="38100" dir="2700000" algn="tl">
                    <a:srgbClr val="000000">
                      <a:alpha val="43137"/>
                    </a:srgbClr>
                  </a:outerShdw>
                </a:effectLst>
              </a:rPr>
              <a:t>Slacken and stretch the forearm in both directions</a:t>
            </a:r>
            <a:endParaRPr lang="en-GB"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5C9F648-5F36-465A-8F18-5A262D0F7338}"/>
              </a:ext>
            </a:extLst>
          </p:cNvPr>
          <p:cNvSpPr>
            <a:spLocks noGrp="1"/>
          </p:cNvSpPr>
          <p:nvPr>
            <p:ph idx="1"/>
          </p:nvPr>
        </p:nvSpPr>
        <p:spPr>
          <a:xfrm>
            <a:off x="876300" y="1342965"/>
            <a:ext cx="10515600" cy="4351338"/>
          </a:xfrm>
        </p:spPr>
        <p:txBody>
          <a:bodyPr>
            <a:normAutofit/>
          </a:bodyPr>
          <a:lstStyle/>
          <a:p>
            <a:pPr marL="0" indent="0">
              <a:buNone/>
            </a:pPr>
            <a:r>
              <a:rPr lang="en-US" sz="2000" dirty="0"/>
              <a:t>For your wrist gently twist your palm so that your thumb faces down. This will release tension in your elbow and wrist. Hold at least two minutes. Then twist the arm the other way and hold for two minutes.</a:t>
            </a:r>
          </a:p>
          <a:p>
            <a:pPr marL="0" indent="0">
              <a:buNone/>
            </a:pPr>
            <a:r>
              <a:rPr lang="en-US" sz="2000" dirty="0"/>
              <a:t>Perform these exercises five times a day until the pain goes away. Remember, these exercises should not hurt, so perform them gently. If they do hurt, feel free to book a free 15 evaluation with us and we can help.</a:t>
            </a:r>
          </a:p>
          <a:p>
            <a:pPr marL="0" indent="0">
              <a:buNone/>
            </a:pPr>
            <a:endParaRPr lang="en-GB" dirty="0"/>
          </a:p>
        </p:txBody>
      </p:sp>
      <p:pic>
        <p:nvPicPr>
          <p:cNvPr id="4" name="Picture 3">
            <a:extLst>
              <a:ext uri="{FF2B5EF4-FFF2-40B4-BE49-F238E27FC236}">
                <a16:creationId xmlns:a16="http://schemas.microsoft.com/office/drawing/2014/main" id="{E97A7C88-8038-4C1E-8168-349660ABCFCC}"/>
              </a:ext>
            </a:extLst>
          </p:cNvPr>
          <p:cNvPicPr>
            <a:picLocks noChangeAspect="1"/>
          </p:cNvPicPr>
          <p:nvPr/>
        </p:nvPicPr>
        <p:blipFill>
          <a:blip r:embed="rId3"/>
          <a:stretch>
            <a:fillRect/>
          </a:stretch>
        </p:blipFill>
        <p:spPr>
          <a:xfrm>
            <a:off x="-451895" y="0"/>
            <a:ext cx="2656390" cy="7400925"/>
          </a:xfrm>
          <a:prstGeom prst="rect">
            <a:avLst/>
          </a:prstGeom>
        </p:spPr>
      </p:pic>
      <p:sp>
        <p:nvSpPr>
          <p:cNvPr id="9" name="TextBox 8">
            <a:extLst>
              <a:ext uri="{FF2B5EF4-FFF2-40B4-BE49-F238E27FC236}">
                <a16:creationId xmlns:a16="http://schemas.microsoft.com/office/drawing/2014/main" id="{C9D756CF-127C-4507-AD52-EBE8D088FF41}"/>
              </a:ext>
            </a:extLst>
          </p:cNvPr>
          <p:cNvSpPr txBox="1"/>
          <p:nvPr/>
        </p:nvSpPr>
        <p:spPr>
          <a:xfrm>
            <a:off x="876300" y="5226784"/>
            <a:ext cx="10515600" cy="1631216"/>
          </a:xfrm>
          <a:prstGeom prst="rect">
            <a:avLst/>
          </a:prstGeom>
          <a:noFill/>
        </p:spPr>
        <p:txBody>
          <a:bodyPr wrap="square" rtlCol="0">
            <a:spAutoFit/>
          </a:bodyPr>
          <a:lstStyle/>
          <a:p>
            <a:r>
              <a:rPr lang="en-US" sz="2000" dirty="0"/>
              <a:t>Similarly, for elbow pain stretching out the muscles of the forearm can offer some relief. Simply straighten your elbow out with the palm of your hand facing the floor, and gently pull your fingers toward the underside of your wrist. You should feel a stretch along the back of your forearm. Hold it for 30 seconds. Then flip your forearm over, with your palm facing the ceiling, and push your fingers toward the floor. Hold for 30 seconds.</a:t>
            </a:r>
            <a:endParaRPr lang="en-GB" sz="2000" dirty="0"/>
          </a:p>
        </p:txBody>
      </p:sp>
      <p:pic>
        <p:nvPicPr>
          <p:cNvPr id="10" name="Picture 9">
            <a:extLst>
              <a:ext uri="{FF2B5EF4-FFF2-40B4-BE49-F238E27FC236}">
                <a16:creationId xmlns:a16="http://schemas.microsoft.com/office/drawing/2014/main" id="{FAB89186-7491-40DE-ABC4-DB072FB3040A}"/>
              </a:ext>
            </a:extLst>
          </p:cNvPr>
          <p:cNvPicPr>
            <a:picLocks noChangeAspect="1"/>
          </p:cNvPicPr>
          <p:nvPr/>
        </p:nvPicPr>
        <p:blipFill>
          <a:blip r:embed="rId4"/>
          <a:stretch>
            <a:fillRect/>
          </a:stretch>
        </p:blipFill>
        <p:spPr>
          <a:xfrm>
            <a:off x="11115675" y="0"/>
            <a:ext cx="1684919" cy="8715375"/>
          </a:xfrm>
          <a:prstGeom prst="rect">
            <a:avLst/>
          </a:prstGeom>
        </p:spPr>
      </p:pic>
    </p:spTree>
    <p:extLst>
      <p:ext uri="{BB962C8B-B14F-4D97-AF65-F5344CB8AC3E}">
        <p14:creationId xmlns:p14="http://schemas.microsoft.com/office/powerpoint/2010/main" val="56882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F406D5-1094-4CE8-BF39-BD8156072840}"/>
              </a:ext>
            </a:extLst>
          </p:cNvPr>
          <p:cNvPicPr>
            <a:picLocks noChangeAspect="1"/>
          </p:cNvPicPr>
          <p:nvPr/>
        </p:nvPicPr>
        <p:blipFill>
          <a:blip r:embed="rId2"/>
          <a:stretch>
            <a:fillRect/>
          </a:stretch>
        </p:blipFill>
        <p:spPr>
          <a:xfrm>
            <a:off x="638175" y="2771775"/>
            <a:ext cx="4762500" cy="4086225"/>
          </a:xfrm>
          <a:prstGeom prst="rect">
            <a:avLst/>
          </a:prstGeom>
        </p:spPr>
      </p:pic>
      <p:sp>
        <p:nvSpPr>
          <p:cNvPr id="2" name="Title 1">
            <a:extLst>
              <a:ext uri="{FF2B5EF4-FFF2-40B4-BE49-F238E27FC236}">
                <a16:creationId xmlns:a16="http://schemas.microsoft.com/office/drawing/2014/main" id="{5E3021DA-449C-4065-AB21-54999C6656F1}"/>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Apply heat!</a:t>
            </a:r>
          </a:p>
        </p:txBody>
      </p:sp>
      <p:sp>
        <p:nvSpPr>
          <p:cNvPr id="3" name="Content Placeholder 2">
            <a:extLst>
              <a:ext uri="{FF2B5EF4-FFF2-40B4-BE49-F238E27FC236}">
                <a16:creationId xmlns:a16="http://schemas.microsoft.com/office/drawing/2014/main" id="{DD536F0E-04C7-483D-B779-7C3BDB3BF9E5}"/>
              </a:ext>
            </a:extLst>
          </p:cNvPr>
          <p:cNvSpPr>
            <a:spLocks noGrp="1"/>
          </p:cNvSpPr>
          <p:nvPr>
            <p:ph idx="1"/>
          </p:nvPr>
        </p:nvSpPr>
        <p:spPr>
          <a:xfrm>
            <a:off x="1038225" y="1690688"/>
            <a:ext cx="10515600" cy="4351338"/>
          </a:xfrm>
        </p:spPr>
        <p:txBody>
          <a:bodyPr/>
          <a:lstStyle/>
          <a:p>
            <a:pPr marL="0" indent="0">
              <a:buNone/>
            </a:pPr>
            <a:r>
              <a:rPr lang="en-US" dirty="0"/>
              <a:t>Use a heating pad on your hands, wrists, and forearms. Do this once or twice a day for at least 20 minutes. Continue until your symptoms subside.</a:t>
            </a:r>
            <a:endParaRPr lang="en-GB" dirty="0"/>
          </a:p>
        </p:txBody>
      </p:sp>
      <p:pic>
        <p:nvPicPr>
          <p:cNvPr id="4" name="Picture 3">
            <a:extLst>
              <a:ext uri="{FF2B5EF4-FFF2-40B4-BE49-F238E27FC236}">
                <a16:creationId xmlns:a16="http://schemas.microsoft.com/office/drawing/2014/main" id="{D868F82D-F13E-4EA1-859F-E417B4C5DC6D}"/>
              </a:ext>
            </a:extLst>
          </p:cNvPr>
          <p:cNvPicPr>
            <a:picLocks noChangeAspect="1"/>
          </p:cNvPicPr>
          <p:nvPr/>
        </p:nvPicPr>
        <p:blipFill>
          <a:blip r:embed="rId3"/>
          <a:stretch>
            <a:fillRect/>
          </a:stretch>
        </p:blipFill>
        <p:spPr>
          <a:xfrm>
            <a:off x="-390478" y="41275"/>
            <a:ext cx="2457356" cy="7219950"/>
          </a:xfrm>
          <a:prstGeom prst="rect">
            <a:avLst/>
          </a:prstGeom>
        </p:spPr>
      </p:pic>
      <p:pic>
        <p:nvPicPr>
          <p:cNvPr id="6" name="Picture 5">
            <a:extLst>
              <a:ext uri="{FF2B5EF4-FFF2-40B4-BE49-F238E27FC236}">
                <a16:creationId xmlns:a16="http://schemas.microsoft.com/office/drawing/2014/main" id="{ABE23E29-E444-44FD-9752-F2740CDDA08B}"/>
              </a:ext>
            </a:extLst>
          </p:cNvPr>
          <p:cNvPicPr>
            <a:picLocks noChangeAspect="1"/>
          </p:cNvPicPr>
          <p:nvPr/>
        </p:nvPicPr>
        <p:blipFill>
          <a:blip r:embed="rId4"/>
          <a:stretch>
            <a:fillRect/>
          </a:stretch>
        </p:blipFill>
        <p:spPr>
          <a:xfrm>
            <a:off x="10745771" y="0"/>
            <a:ext cx="2170176" cy="8834040"/>
          </a:xfrm>
          <a:prstGeom prst="rect">
            <a:avLst/>
          </a:prstGeom>
        </p:spPr>
      </p:pic>
      <p:pic>
        <p:nvPicPr>
          <p:cNvPr id="7" name="Picture 6">
            <a:extLst>
              <a:ext uri="{FF2B5EF4-FFF2-40B4-BE49-F238E27FC236}">
                <a16:creationId xmlns:a16="http://schemas.microsoft.com/office/drawing/2014/main" id="{1762E7AD-B499-415C-9486-3E2E50F1EBD9}"/>
              </a:ext>
            </a:extLst>
          </p:cNvPr>
          <p:cNvPicPr>
            <a:picLocks noChangeAspect="1"/>
          </p:cNvPicPr>
          <p:nvPr/>
        </p:nvPicPr>
        <p:blipFill>
          <a:blip r:embed="rId5"/>
          <a:stretch>
            <a:fillRect/>
          </a:stretch>
        </p:blipFill>
        <p:spPr>
          <a:xfrm>
            <a:off x="5616465" y="3733800"/>
            <a:ext cx="4762500" cy="3124200"/>
          </a:xfrm>
          <a:prstGeom prst="rect">
            <a:avLst/>
          </a:prstGeom>
        </p:spPr>
      </p:pic>
    </p:spTree>
    <p:extLst>
      <p:ext uri="{BB962C8B-B14F-4D97-AF65-F5344CB8AC3E}">
        <p14:creationId xmlns:p14="http://schemas.microsoft.com/office/powerpoint/2010/main" val="340571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9361C-F3EC-4EC0-B067-E4EF48A756F7}"/>
              </a:ext>
            </a:extLst>
          </p:cNvPr>
          <p:cNvPicPr>
            <a:picLocks noChangeAspect="1"/>
          </p:cNvPicPr>
          <p:nvPr/>
        </p:nvPicPr>
        <p:blipFill>
          <a:blip r:embed="rId2"/>
          <a:stretch>
            <a:fillRect/>
          </a:stretch>
        </p:blipFill>
        <p:spPr>
          <a:xfrm>
            <a:off x="5867400" y="2227262"/>
            <a:ext cx="6115050" cy="4630737"/>
          </a:xfrm>
          <a:prstGeom prst="rect">
            <a:avLst/>
          </a:prstGeom>
        </p:spPr>
      </p:pic>
      <p:sp>
        <p:nvSpPr>
          <p:cNvPr id="2" name="Title 1">
            <a:extLst>
              <a:ext uri="{FF2B5EF4-FFF2-40B4-BE49-F238E27FC236}">
                <a16:creationId xmlns:a16="http://schemas.microsoft.com/office/drawing/2014/main" id="{227FC78D-796D-455A-962D-750E4D05F4A0}"/>
              </a:ext>
            </a:extLst>
          </p:cNvPr>
          <p:cNvSpPr>
            <a:spLocks noGrp="1"/>
          </p:cNvSpPr>
          <p:nvPr>
            <p:ph type="title"/>
          </p:nvPr>
        </p:nvSpPr>
        <p:spPr/>
        <p:txBody>
          <a:bodyPr>
            <a:normAutofit/>
          </a:bodyPr>
          <a:lstStyle/>
          <a:p>
            <a:pPr algn="ctr"/>
            <a:r>
              <a:rPr lang="en-US" sz="4000" b="1" dirty="0">
                <a:effectLst>
                  <a:outerShdw blurRad="38100" dist="38100" dir="2700000" algn="tl">
                    <a:srgbClr val="000000">
                      <a:alpha val="43137"/>
                    </a:srgbClr>
                  </a:outerShdw>
                </a:effectLst>
              </a:rPr>
              <a:t>Wear a wrist or elbow brace at night to keep your wrist straight</a:t>
            </a:r>
            <a:endParaRPr lang="en-GB"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3382953-0D32-4DC3-8129-C4B696BF9C6D}"/>
              </a:ext>
            </a:extLst>
          </p:cNvPr>
          <p:cNvSpPr>
            <a:spLocks noGrp="1"/>
          </p:cNvSpPr>
          <p:nvPr>
            <p:ph idx="1"/>
          </p:nvPr>
        </p:nvSpPr>
        <p:spPr>
          <a:xfrm>
            <a:off x="1152524" y="2365375"/>
            <a:ext cx="4352925" cy="4351338"/>
          </a:xfrm>
        </p:spPr>
        <p:txBody>
          <a:bodyPr>
            <a:normAutofit fontScale="92500" lnSpcReduction="10000"/>
          </a:bodyPr>
          <a:lstStyle/>
          <a:p>
            <a:pPr marL="0" indent="0">
              <a:buNone/>
            </a:pPr>
            <a:r>
              <a:rPr lang="en-US" dirty="0"/>
              <a:t>The majority of wrist/elbow pain and injury are often worse at night, this is because most people sleep with a bent wrist or arm. This position will put pressure on the median nerve all night. </a:t>
            </a:r>
          </a:p>
          <a:p>
            <a:pPr marL="0" indent="0">
              <a:buNone/>
            </a:pPr>
            <a:r>
              <a:rPr lang="en-US" dirty="0"/>
              <a:t>Wearing a wrist or elbow brace at night will help keep the affected areas straightened, alleviating pain and aiding in healing.</a:t>
            </a:r>
            <a:endParaRPr lang="en-GB" dirty="0"/>
          </a:p>
        </p:txBody>
      </p:sp>
      <p:pic>
        <p:nvPicPr>
          <p:cNvPr id="4" name="Picture 3">
            <a:extLst>
              <a:ext uri="{FF2B5EF4-FFF2-40B4-BE49-F238E27FC236}">
                <a16:creationId xmlns:a16="http://schemas.microsoft.com/office/drawing/2014/main" id="{064A5F53-66C0-4FE0-8B55-22E34BC3B995}"/>
              </a:ext>
            </a:extLst>
          </p:cNvPr>
          <p:cNvPicPr>
            <a:picLocks noChangeAspect="1"/>
          </p:cNvPicPr>
          <p:nvPr/>
        </p:nvPicPr>
        <p:blipFill>
          <a:blip r:embed="rId3"/>
          <a:stretch>
            <a:fillRect/>
          </a:stretch>
        </p:blipFill>
        <p:spPr>
          <a:xfrm>
            <a:off x="-390478" y="-171450"/>
            <a:ext cx="2457356" cy="7562850"/>
          </a:xfrm>
          <a:prstGeom prst="rect">
            <a:avLst/>
          </a:prstGeom>
        </p:spPr>
      </p:pic>
      <p:pic>
        <p:nvPicPr>
          <p:cNvPr id="6" name="Picture 5">
            <a:extLst>
              <a:ext uri="{FF2B5EF4-FFF2-40B4-BE49-F238E27FC236}">
                <a16:creationId xmlns:a16="http://schemas.microsoft.com/office/drawing/2014/main" id="{FCCE45BB-064A-46B6-8089-CB5D7688042A}"/>
              </a:ext>
            </a:extLst>
          </p:cNvPr>
          <p:cNvPicPr>
            <a:picLocks noChangeAspect="1"/>
          </p:cNvPicPr>
          <p:nvPr/>
        </p:nvPicPr>
        <p:blipFill>
          <a:blip r:embed="rId4"/>
          <a:stretch>
            <a:fillRect/>
          </a:stretch>
        </p:blipFill>
        <p:spPr>
          <a:xfrm>
            <a:off x="11039476" y="0"/>
            <a:ext cx="1684919" cy="8884444"/>
          </a:xfrm>
          <a:prstGeom prst="rect">
            <a:avLst/>
          </a:prstGeom>
        </p:spPr>
      </p:pic>
    </p:spTree>
    <p:extLst>
      <p:ext uri="{BB962C8B-B14F-4D97-AF65-F5344CB8AC3E}">
        <p14:creationId xmlns:p14="http://schemas.microsoft.com/office/powerpoint/2010/main" val="284251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B54160-1A83-4709-94BA-60D841475BD1}"/>
              </a:ext>
            </a:extLst>
          </p:cNvPr>
          <p:cNvPicPr>
            <a:picLocks noChangeAspect="1"/>
          </p:cNvPicPr>
          <p:nvPr/>
        </p:nvPicPr>
        <p:blipFill>
          <a:blip r:embed="rId2"/>
          <a:stretch>
            <a:fillRect/>
          </a:stretch>
        </p:blipFill>
        <p:spPr>
          <a:xfrm>
            <a:off x="4695825" y="4105275"/>
            <a:ext cx="2429928" cy="1690688"/>
          </a:xfrm>
          <a:prstGeom prst="rect">
            <a:avLst/>
          </a:prstGeom>
        </p:spPr>
      </p:pic>
      <p:sp>
        <p:nvSpPr>
          <p:cNvPr id="2" name="Title 1">
            <a:extLst>
              <a:ext uri="{FF2B5EF4-FFF2-40B4-BE49-F238E27FC236}">
                <a16:creationId xmlns:a16="http://schemas.microsoft.com/office/drawing/2014/main" id="{131FB46C-6B8B-4837-818C-84E273B79DC0}"/>
              </a:ext>
            </a:extLst>
          </p:cNvPr>
          <p:cNvSpPr>
            <a:spLocks noGrp="1"/>
          </p:cNvSpPr>
          <p:nvPr>
            <p:ph type="title"/>
          </p:nvPr>
        </p:nvSpPr>
        <p:spPr/>
        <p:txBody>
          <a:bodyPr/>
          <a:lstStyle/>
          <a:p>
            <a:pPr algn="ctr"/>
            <a:r>
              <a:rPr lang="en-GB" b="1" dirty="0">
                <a:effectLst>
                  <a:outerShdw blurRad="38100" dist="38100" dir="2700000" algn="tl">
                    <a:srgbClr val="000000">
                      <a:alpha val="43137"/>
                    </a:srgbClr>
                  </a:outerShdw>
                </a:effectLst>
              </a:rPr>
              <a:t>REST!</a:t>
            </a:r>
          </a:p>
        </p:txBody>
      </p:sp>
      <p:sp>
        <p:nvSpPr>
          <p:cNvPr id="3" name="Content Placeholder 2">
            <a:extLst>
              <a:ext uri="{FF2B5EF4-FFF2-40B4-BE49-F238E27FC236}">
                <a16:creationId xmlns:a16="http://schemas.microsoft.com/office/drawing/2014/main" id="{527D9DDC-EFE9-4692-8A1D-963F5E0ACA24}"/>
              </a:ext>
            </a:extLst>
          </p:cNvPr>
          <p:cNvSpPr>
            <a:spLocks noGrp="1"/>
          </p:cNvSpPr>
          <p:nvPr>
            <p:ph idx="1"/>
          </p:nvPr>
        </p:nvSpPr>
        <p:spPr>
          <a:xfrm>
            <a:off x="838200" y="1566863"/>
            <a:ext cx="10515600" cy="4351338"/>
          </a:xfrm>
        </p:spPr>
        <p:txBody>
          <a:bodyPr/>
          <a:lstStyle/>
          <a:p>
            <a:pPr marL="0" indent="0">
              <a:buNone/>
            </a:pPr>
            <a:r>
              <a:rPr lang="en-US" dirty="0"/>
              <a:t>Stop overuse of the muscle group you suspect is behind your elbow pain. For example, if you have a hobby or project that requires repetitive wrist or elbow flexing or extending, you may be overusing the muscles and tendons of the forearm that connect to the elbow or wrist.</a:t>
            </a:r>
          </a:p>
          <a:p>
            <a:pPr marL="0" indent="0">
              <a:buNone/>
            </a:pPr>
            <a:r>
              <a:rPr lang="en-US" dirty="0"/>
              <a:t>Minimize repetitive strain on your wrist or elbow to allow time for the healing process to begin</a:t>
            </a:r>
            <a:endParaRPr lang="en-GB" dirty="0"/>
          </a:p>
        </p:txBody>
      </p:sp>
      <p:sp>
        <p:nvSpPr>
          <p:cNvPr id="6" name="TextBox 5">
            <a:extLst>
              <a:ext uri="{FF2B5EF4-FFF2-40B4-BE49-F238E27FC236}">
                <a16:creationId xmlns:a16="http://schemas.microsoft.com/office/drawing/2014/main" id="{30DAC510-96B6-49C9-9929-CC4F0D0360A8}"/>
              </a:ext>
            </a:extLst>
          </p:cNvPr>
          <p:cNvSpPr txBox="1"/>
          <p:nvPr/>
        </p:nvSpPr>
        <p:spPr>
          <a:xfrm>
            <a:off x="10802004" y="238125"/>
            <a:ext cx="1389996" cy="10582276"/>
          </a:xfrm>
          <a:prstGeom prst="rect">
            <a:avLst/>
          </a:prstGeom>
          <a:noFill/>
        </p:spPr>
        <p:txBody>
          <a:bodyPr vert="wordArtVert" wrap="square" rtlCol="0">
            <a:spAutoFit/>
          </a:bodyPr>
          <a:lstStyle/>
          <a:p>
            <a:r>
              <a:rPr lang="en-GB" sz="6600" b="1" dirty="0">
                <a:effectLst>
                  <a:outerShdw blurRad="38100" dist="38100" dir="2700000" algn="tl">
                    <a:srgbClr val="000000">
                      <a:alpha val="43137"/>
                    </a:srgbClr>
                  </a:outerShdw>
                </a:effectLst>
              </a:rPr>
              <a:t>ELBOW</a:t>
            </a:r>
          </a:p>
        </p:txBody>
      </p:sp>
      <p:pic>
        <p:nvPicPr>
          <p:cNvPr id="7" name="Picture 6">
            <a:extLst>
              <a:ext uri="{FF2B5EF4-FFF2-40B4-BE49-F238E27FC236}">
                <a16:creationId xmlns:a16="http://schemas.microsoft.com/office/drawing/2014/main" id="{5D2D3FF5-2B2D-435D-92E0-0B04E146A246}"/>
              </a:ext>
            </a:extLst>
          </p:cNvPr>
          <p:cNvPicPr>
            <a:picLocks noChangeAspect="1"/>
          </p:cNvPicPr>
          <p:nvPr/>
        </p:nvPicPr>
        <p:blipFill>
          <a:blip r:embed="rId3"/>
          <a:stretch>
            <a:fillRect/>
          </a:stretch>
        </p:blipFill>
        <p:spPr>
          <a:xfrm>
            <a:off x="-395610" y="0"/>
            <a:ext cx="2334269" cy="6858000"/>
          </a:xfrm>
          <a:prstGeom prst="rect">
            <a:avLst/>
          </a:prstGeom>
        </p:spPr>
      </p:pic>
      <p:pic>
        <p:nvPicPr>
          <p:cNvPr id="9" name="Picture 8">
            <a:extLst>
              <a:ext uri="{FF2B5EF4-FFF2-40B4-BE49-F238E27FC236}">
                <a16:creationId xmlns:a16="http://schemas.microsoft.com/office/drawing/2014/main" id="{18722604-F2B4-4CE4-9460-AE20DFD62466}"/>
              </a:ext>
            </a:extLst>
          </p:cNvPr>
          <p:cNvPicPr>
            <a:picLocks noChangeAspect="1"/>
          </p:cNvPicPr>
          <p:nvPr/>
        </p:nvPicPr>
        <p:blipFill>
          <a:blip r:embed="rId4"/>
          <a:stretch>
            <a:fillRect/>
          </a:stretch>
        </p:blipFill>
        <p:spPr>
          <a:xfrm>
            <a:off x="838200" y="5764141"/>
            <a:ext cx="10351905" cy="1042506"/>
          </a:xfrm>
          <a:prstGeom prst="rect">
            <a:avLst/>
          </a:prstGeom>
        </p:spPr>
      </p:pic>
    </p:spTree>
    <p:extLst>
      <p:ext uri="{BB962C8B-B14F-4D97-AF65-F5344CB8AC3E}">
        <p14:creationId xmlns:p14="http://schemas.microsoft.com/office/powerpoint/2010/main" val="3521066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432</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5 ways to combat Wrist and Elbow pain </vt:lpstr>
      <vt:lpstr>Slacken the thumb</vt:lpstr>
      <vt:lpstr>Slacken and stretch the forearm in both directions</vt:lpstr>
      <vt:lpstr>Apply heat!</vt:lpstr>
      <vt:lpstr>Wear a wrist or elbow brace at night to keep your wrist straight</vt:lpstr>
      <vt:lpstr>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Wrist and Elbow pain</dc:title>
  <dc:creator>ALO Clinic</dc:creator>
  <cp:lastModifiedBy>ALO Clinic</cp:lastModifiedBy>
  <cp:revision>9</cp:revision>
  <dcterms:created xsi:type="dcterms:W3CDTF">2020-06-23T11:22:03Z</dcterms:created>
  <dcterms:modified xsi:type="dcterms:W3CDTF">2020-06-23T12:48:55Z</dcterms:modified>
</cp:coreProperties>
</file>